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Red Hat Text"/>
      <p:regular r:id="rId10"/>
    </p:embeddedFont>
    <p:embeddedFont>
      <p:font typeface="Red Hat Text"/>
      <p:regular r:id="rId11"/>
    </p:embeddedFont>
    <p:embeddedFont>
      <p:font typeface="Red Hat Text"/>
      <p:regular r:id="rId12"/>
    </p:embeddedFont>
    <p:embeddedFont>
      <p:font typeface="Red Hat Text"/>
      <p:regular r:id="rId13"/>
    </p:embeddedFont>
    <p:embeddedFont>
      <p:font typeface="Roboto Light"/>
      <p:regular r:id="rId14"/>
    </p:embeddedFont>
    <p:embeddedFont>
      <p:font typeface="Roboto Light"/>
      <p:regular r:id="rId15"/>
    </p:embeddedFont>
    <p:embeddedFont>
      <p:font typeface="Roboto Light"/>
      <p:regular r:id="rId16"/>
    </p:embeddedFont>
    <p:embeddedFont>
      <p:font typeface="Roboto Light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3-1.png>
</file>

<file path=ppt/media/image-3-2.png>
</file>

<file path=ppt/media/image-3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494" y="567571"/>
            <a:ext cx="6617732" cy="1050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Améliorer la performance de nos formations en ligne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714494" y="1886069"/>
            <a:ext cx="6617732" cy="1071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L'Atelier des Chefs est un organisme de formation en ligne qui prépare notamment à des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CAP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avec un accompagnement pédagogique complet (cours + travaux pratiques).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14494" y="3225522"/>
            <a:ext cx="3383399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F5A3A3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Les 3 sources de données analysées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14494" y="3756065"/>
            <a:ext cx="6617732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Ventes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: qui a acheté quoi, à quel prix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714494" y="4104323"/>
            <a:ext cx="6617732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Progression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: jusqu'où les apprenants avancent réellement dans le parcours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714494" y="4452580"/>
            <a:ext cx="6617732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Travaux pratiques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: combien de TP sont rendus, corrigés, et avec quels résultats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714494" y="5006221"/>
            <a:ext cx="2845475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F5A3A3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Les grandes questions métiers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14494" y="5536763"/>
            <a:ext cx="6617732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Quelles formations offrent aujourd'hui les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meilleurs parcours apprenants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(progression + pédagogie) ?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714494" y="6170771"/>
            <a:ext cx="6617732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Comment se comportent nos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marges par formation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une fois qu'on tient compte du vrai niveau d'avancement des apprenants et du coût de correction des TP (5 € par TP) ?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14494" y="7090529"/>
            <a:ext cx="6617732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Que peut-on déjà dire, avec ces données, sur le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décrochage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et l'engagement des apprenants ?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915" y="450890"/>
            <a:ext cx="10102453" cy="482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Insights clés par formation : progression, pédagogie, marge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655915" y="998696"/>
            <a:ext cx="4743807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5A3A3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Comparaison des 3 formations CAP analysées</a:t>
            </a:r>
            <a:endParaRPr lang="en-US" sz="1800" dirty="0"/>
          </a:p>
        </p:txBody>
      </p:sp>
      <p:sp>
        <p:nvSpPr>
          <p:cNvPr id="4" name="Shape 2"/>
          <p:cNvSpPr/>
          <p:nvPr/>
        </p:nvSpPr>
        <p:spPr>
          <a:xfrm>
            <a:off x="655915" y="1534120"/>
            <a:ext cx="4330184" cy="2500074"/>
          </a:xfrm>
          <a:prstGeom prst="roundRect">
            <a:avLst>
              <a:gd name="adj" fmla="val 4389"/>
            </a:avLst>
          </a:prstGeom>
          <a:solidFill>
            <a:srgbClr val="FFFAFA"/>
          </a:solidFill>
          <a:ln w="22860">
            <a:solidFill>
              <a:srgbClr val="F5A3A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3055" y="1534120"/>
            <a:ext cx="91440" cy="2500074"/>
          </a:xfrm>
          <a:prstGeom prst="roundRect">
            <a:avLst>
              <a:gd name="adj" fmla="val 26903"/>
            </a:avLst>
          </a:prstGeom>
          <a:solidFill>
            <a:srgbClr val="F5A3A3"/>
          </a:solidFill>
          <a:ln/>
        </p:spPr>
      </p:sp>
      <p:sp>
        <p:nvSpPr>
          <p:cNvPr id="6" name="Text 4"/>
          <p:cNvSpPr/>
          <p:nvPr/>
        </p:nvSpPr>
        <p:spPr>
          <a:xfrm>
            <a:off x="911304" y="1720929"/>
            <a:ext cx="1929408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CAP Fleuriste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911304" y="2060496"/>
            <a:ext cx="3887986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 formation la plus équilibrée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911304" y="2421136"/>
            <a:ext cx="3887986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Bonne progression moyenne des apprenants (ils vont plus loin dans le parcours)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911304" y="3003113"/>
            <a:ext cx="3887986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Volume significatif de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TP corrigés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par apprenant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911304" y="3322796"/>
            <a:ext cx="3887986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Bons scores aux TP →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meilleure performance pédagogique globale</a:t>
            </a:r>
            <a:endParaRPr lang="en-US" sz="1250" dirty="0"/>
          </a:p>
        </p:txBody>
      </p:sp>
      <p:sp>
        <p:nvSpPr>
          <p:cNvPr id="11" name="Shape 9"/>
          <p:cNvSpPr/>
          <p:nvPr/>
        </p:nvSpPr>
        <p:spPr>
          <a:xfrm>
            <a:off x="5150048" y="1534120"/>
            <a:ext cx="4330184" cy="2500074"/>
          </a:xfrm>
          <a:prstGeom prst="roundRect">
            <a:avLst>
              <a:gd name="adj" fmla="val 4389"/>
            </a:avLst>
          </a:prstGeom>
          <a:solidFill>
            <a:srgbClr val="FFFAFA"/>
          </a:solidFill>
          <a:ln w="22860">
            <a:solidFill>
              <a:srgbClr val="D9CECE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127188" y="1534120"/>
            <a:ext cx="91440" cy="2500074"/>
          </a:xfrm>
          <a:prstGeom prst="roundRect">
            <a:avLst>
              <a:gd name="adj" fmla="val 26903"/>
            </a:avLst>
          </a:prstGeom>
          <a:solidFill>
            <a:srgbClr val="F5A3A3"/>
          </a:solidFill>
          <a:ln/>
        </p:spPr>
      </p:sp>
      <p:sp>
        <p:nvSpPr>
          <p:cNvPr id="13" name="Text 11"/>
          <p:cNvSpPr/>
          <p:nvPr/>
        </p:nvSpPr>
        <p:spPr>
          <a:xfrm>
            <a:off x="5405438" y="1720929"/>
            <a:ext cx="1929408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CAP MIT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5405438" y="2060496"/>
            <a:ext cx="3887986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Progression correcte mais feedback limité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5405438" y="2421136"/>
            <a:ext cx="3887986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Progression correcte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et des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scores de TP très élevés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quand les apprenants rendent un devoir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5405438" y="3003113"/>
            <a:ext cx="3887986" cy="786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Mais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très peu de TP corrigés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→ risque de manque de feedback individuel pour une partie des apprenants</a:t>
            </a:r>
            <a:endParaRPr lang="en-US" sz="1250" dirty="0"/>
          </a:p>
        </p:txBody>
      </p:sp>
      <p:sp>
        <p:nvSpPr>
          <p:cNvPr id="17" name="Shape 15"/>
          <p:cNvSpPr/>
          <p:nvPr/>
        </p:nvSpPr>
        <p:spPr>
          <a:xfrm>
            <a:off x="9644182" y="1534120"/>
            <a:ext cx="4330303" cy="2500074"/>
          </a:xfrm>
          <a:prstGeom prst="roundRect">
            <a:avLst>
              <a:gd name="adj" fmla="val 4389"/>
            </a:avLst>
          </a:prstGeom>
          <a:solidFill>
            <a:srgbClr val="FFFAFA"/>
          </a:solidFill>
          <a:ln w="22860">
            <a:solidFill>
              <a:srgbClr val="D9CECE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9621322" y="1534120"/>
            <a:ext cx="91440" cy="2500074"/>
          </a:xfrm>
          <a:prstGeom prst="roundRect">
            <a:avLst>
              <a:gd name="adj" fmla="val 26903"/>
            </a:avLst>
          </a:prstGeom>
          <a:solidFill>
            <a:srgbClr val="F5A3A3"/>
          </a:solidFill>
          <a:ln/>
        </p:spPr>
      </p:sp>
      <p:sp>
        <p:nvSpPr>
          <p:cNvPr id="19" name="Text 17"/>
          <p:cNvSpPr/>
          <p:nvPr/>
        </p:nvSpPr>
        <p:spPr>
          <a:xfrm>
            <a:off x="9899571" y="1720929"/>
            <a:ext cx="2079665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CAP Métiers de la mode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9899571" y="2060496"/>
            <a:ext cx="3888105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 formation la plus fragile</a:t>
            </a:r>
            <a:endParaRPr lang="en-US" sz="1250" dirty="0"/>
          </a:p>
        </p:txBody>
      </p:sp>
      <p:sp>
        <p:nvSpPr>
          <p:cNvPr id="21" name="Text 19"/>
          <p:cNvSpPr/>
          <p:nvPr/>
        </p:nvSpPr>
        <p:spPr>
          <a:xfrm>
            <a:off x="9899571" y="2421136"/>
            <a:ext cx="3888105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Progression plus faible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9899571" y="2740819"/>
            <a:ext cx="3888105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Scores plus bas</a:t>
            </a:r>
            <a:endParaRPr lang="en-US" sz="1250" dirty="0"/>
          </a:p>
        </p:txBody>
      </p:sp>
      <p:sp>
        <p:nvSpPr>
          <p:cNvPr id="23" name="Text 21"/>
          <p:cNvSpPr/>
          <p:nvPr/>
        </p:nvSpPr>
        <p:spPr>
          <a:xfrm>
            <a:off x="9899571" y="3060502"/>
            <a:ext cx="3888105" cy="786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Volume de TP intermédiaire → signaux d'un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parcours moins fluide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et d'un risque de décrochage plus important</a:t>
            </a:r>
            <a:endParaRPr lang="en-US" sz="1250" dirty="0"/>
          </a:p>
        </p:txBody>
      </p:sp>
      <p:sp>
        <p:nvSpPr>
          <p:cNvPr id="24" name="Text 22"/>
          <p:cNvSpPr/>
          <p:nvPr/>
        </p:nvSpPr>
        <p:spPr>
          <a:xfrm>
            <a:off x="655915" y="4280178"/>
            <a:ext cx="3277672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5A3A3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Lecture business (CA et marge)</a:t>
            </a:r>
            <a:endParaRPr lang="en-US" sz="1800" dirty="0"/>
          </a:p>
        </p:txBody>
      </p:sp>
      <p:sp>
        <p:nvSpPr>
          <p:cNvPr id="25" name="Text 23"/>
          <p:cNvSpPr/>
          <p:nvPr/>
        </p:nvSpPr>
        <p:spPr>
          <a:xfrm>
            <a:off x="655915" y="4963120"/>
            <a:ext cx="6459260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chiffre d'affaires reconnu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 été calculé de manière réaliste : on ne reconnaît que la part du prix correspondant à l'avancement réel (ex : 60 % d'avancement = 60 % du CA reconnu).</a:t>
            </a:r>
            <a:endParaRPr lang="en-US" sz="1250" dirty="0"/>
          </a:p>
        </p:txBody>
      </p:sp>
      <p:sp>
        <p:nvSpPr>
          <p:cNvPr id="26" name="Text 24"/>
          <p:cNvSpPr/>
          <p:nvPr/>
        </p:nvSpPr>
        <p:spPr>
          <a:xfrm>
            <a:off x="655915" y="5635228"/>
            <a:ext cx="6459260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coût pédagogique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lié aux TP a été estimé à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5 € par correction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250" dirty="0"/>
          </a:p>
        </p:txBody>
      </p:sp>
      <p:sp>
        <p:nvSpPr>
          <p:cNvPr id="27" name="Text 25"/>
          <p:cNvSpPr/>
          <p:nvPr/>
        </p:nvSpPr>
        <p:spPr>
          <a:xfrm>
            <a:off x="7522845" y="4963120"/>
            <a:ext cx="6459260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Résultat :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pour les trois formations, le coût des TP reste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très faible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au regard du CA → les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marges sont très élevées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(proches du CA reconnu).</a:t>
            </a:r>
            <a:endParaRPr lang="en-US" sz="1250" dirty="0"/>
          </a:p>
        </p:txBody>
      </p:sp>
      <p:sp>
        <p:nvSpPr>
          <p:cNvPr id="28" name="Text 26"/>
          <p:cNvSpPr/>
          <p:nvPr/>
        </p:nvSpPr>
        <p:spPr>
          <a:xfrm>
            <a:off x="7522845" y="5635228"/>
            <a:ext cx="6459260" cy="786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5A3A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Message important pour le métier :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 sujet clé n'est pas le coût des TP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mais plutôt la capacité des formations à faire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progresser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les apprenants et à les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amener au bout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du parcours.</a:t>
            </a:r>
            <a:endParaRPr lang="en-US" sz="1250" dirty="0"/>
          </a:p>
        </p:txBody>
      </p:sp>
      <p:sp>
        <p:nvSpPr>
          <p:cNvPr id="29" name="Text 27"/>
          <p:cNvSpPr/>
          <p:nvPr/>
        </p:nvSpPr>
        <p:spPr>
          <a:xfrm>
            <a:off x="901898" y="6938486"/>
            <a:ext cx="13072586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« Nous savons maintenant quelles formations tirent le mieux parti du modèle actuel et lesquelles présentent des signaux de moindre efficacité pédagogique. »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55915" y="6754058"/>
            <a:ext cx="22860" cy="1024890"/>
          </a:xfrm>
          <a:prstGeom prst="rect">
            <a:avLst/>
          </a:prstGeom>
          <a:solidFill>
            <a:srgbClr val="F5A3A3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9950" y="378023"/>
            <a:ext cx="8174593" cy="404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Réduire le décrochage et renforcer l'impact pédagogique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549950" y="837248"/>
            <a:ext cx="2601039" cy="242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F5A3A3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Limites actuelles des données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549950" y="1361539"/>
            <a:ext cx="68699" cy="68699"/>
          </a:xfrm>
          <a:prstGeom prst="roundRect">
            <a:avLst>
              <a:gd name="adj" fmla="val 665512"/>
            </a:avLst>
          </a:prstGeom>
          <a:solidFill>
            <a:srgbClr val="F5A3A3"/>
          </a:solidFill>
          <a:ln/>
        </p:spPr>
      </p:sp>
      <p:sp>
        <p:nvSpPr>
          <p:cNvPr id="5" name="Text 3"/>
          <p:cNvSpPr/>
          <p:nvPr/>
        </p:nvSpPr>
        <p:spPr>
          <a:xfrm>
            <a:off x="756047" y="1285994"/>
            <a:ext cx="4189452" cy="44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Peu d'informations sur le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profil des apprenants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(contexte personnel, temps disponible, etc.)</a:t>
            </a:r>
            <a:endParaRPr lang="en-US" sz="1050" dirty="0"/>
          </a:p>
        </p:txBody>
      </p:sp>
      <p:sp>
        <p:nvSpPr>
          <p:cNvPr id="6" name="Shape 4"/>
          <p:cNvSpPr/>
          <p:nvPr/>
        </p:nvSpPr>
        <p:spPr>
          <a:xfrm>
            <a:off x="5117306" y="1361539"/>
            <a:ext cx="68699" cy="68699"/>
          </a:xfrm>
          <a:prstGeom prst="roundRect">
            <a:avLst>
              <a:gd name="adj" fmla="val 665512"/>
            </a:avLst>
          </a:prstGeom>
          <a:solidFill>
            <a:srgbClr val="F5A3A3"/>
          </a:solidFill>
          <a:ln/>
        </p:spPr>
      </p:sp>
      <p:sp>
        <p:nvSpPr>
          <p:cNvPr id="7" name="Text 5"/>
          <p:cNvSpPr/>
          <p:nvPr/>
        </p:nvSpPr>
        <p:spPr>
          <a:xfrm>
            <a:off x="5323403" y="1285994"/>
            <a:ext cx="4189571" cy="44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Peu ou pas de données fines sur l'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usage de la plateforme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(temps passé, fréquence de connexion, abandon après une activité précise…)</a:t>
            </a:r>
            <a:endParaRPr lang="en-US" sz="1050" dirty="0"/>
          </a:p>
        </p:txBody>
      </p:sp>
      <p:sp>
        <p:nvSpPr>
          <p:cNvPr id="8" name="Shape 6"/>
          <p:cNvSpPr/>
          <p:nvPr/>
        </p:nvSpPr>
        <p:spPr>
          <a:xfrm>
            <a:off x="9684782" y="1361539"/>
            <a:ext cx="68699" cy="68699"/>
          </a:xfrm>
          <a:prstGeom prst="roundRect">
            <a:avLst>
              <a:gd name="adj" fmla="val 665512"/>
            </a:avLst>
          </a:prstGeom>
          <a:solidFill>
            <a:srgbClr val="F5A3A3"/>
          </a:solidFill>
          <a:ln/>
        </p:spPr>
      </p:sp>
      <p:sp>
        <p:nvSpPr>
          <p:cNvPr id="9" name="Text 7"/>
          <p:cNvSpPr/>
          <p:nvPr/>
        </p:nvSpPr>
        <p:spPr>
          <a:xfrm>
            <a:off x="9890879" y="1285994"/>
            <a:ext cx="4189571" cy="66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Quelques limites de qualité de données (valeurs manquantes sur la progression ou les dates de correction) qui peuvent brouiller la lecture détaillée du décrochage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549950" y="2152293"/>
            <a:ext cx="5863709" cy="242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F5A3A3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Analyses supplémentaires pour comprendre finement le décrochage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549950" y="2601039"/>
            <a:ext cx="137398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ed Hat Text Light" pitchFamily="34" charset="0"/>
                <a:ea typeface="Red Hat Text Light" pitchFamily="34" charset="-122"/>
                <a:cs typeface="Red Hat Text Light" pitchFamily="34" charset="-120"/>
              </a:rPr>
              <a:t>01</a:t>
            </a:r>
            <a:endParaRPr lang="en-US" sz="1050" dirty="0"/>
          </a:p>
        </p:txBody>
      </p:sp>
      <p:sp>
        <p:nvSpPr>
          <p:cNvPr id="12" name="Shape 10"/>
          <p:cNvSpPr/>
          <p:nvPr/>
        </p:nvSpPr>
        <p:spPr>
          <a:xfrm>
            <a:off x="549950" y="2819281"/>
            <a:ext cx="6696551" cy="15240"/>
          </a:xfrm>
          <a:prstGeom prst="rect">
            <a:avLst/>
          </a:prstGeom>
          <a:solidFill>
            <a:srgbClr val="F5A3A3"/>
          </a:solidFill>
          <a:ln/>
        </p:spPr>
      </p:sp>
      <p:sp>
        <p:nvSpPr>
          <p:cNvPr id="13" name="Text 11"/>
          <p:cNvSpPr/>
          <p:nvPr/>
        </p:nvSpPr>
        <p:spPr>
          <a:xfrm>
            <a:off x="549950" y="2918460"/>
            <a:ext cx="1617464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Analyses de cohortes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549950" y="3203019"/>
            <a:ext cx="6696551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Par mois d'inscription, par formation pour voir à quel moment les apprenants décrochent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7383899" y="2601039"/>
            <a:ext cx="137398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ed Hat Text Light" pitchFamily="34" charset="0"/>
                <a:ea typeface="Red Hat Text Light" pitchFamily="34" charset="-122"/>
                <a:cs typeface="Red Hat Text Light" pitchFamily="34" charset="-120"/>
              </a:rPr>
              <a:t>02</a:t>
            </a:r>
            <a:endParaRPr lang="en-US" sz="1050" dirty="0"/>
          </a:p>
        </p:txBody>
      </p:sp>
      <p:sp>
        <p:nvSpPr>
          <p:cNvPr id="16" name="Shape 14"/>
          <p:cNvSpPr/>
          <p:nvPr/>
        </p:nvSpPr>
        <p:spPr>
          <a:xfrm>
            <a:off x="7383899" y="2819281"/>
            <a:ext cx="6696551" cy="15240"/>
          </a:xfrm>
          <a:prstGeom prst="rect">
            <a:avLst/>
          </a:prstGeom>
          <a:solidFill>
            <a:srgbClr val="F5A3A3"/>
          </a:solidFill>
          <a:ln/>
        </p:spPr>
      </p:sp>
      <p:sp>
        <p:nvSpPr>
          <p:cNvPr id="17" name="Text 15"/>
          <p:cNvSpPr/>
          <p:nvPr/>
        </p:nvSpPr>
        <p:spPr>
          <a:xfrm>
            <a:off x="7383899" y="2918460"/>
            <a:ext cx="262556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Étude des trajectoires d'avancement</a:t>
            </a:r>
            <a:endParaRPr lang="en-US" sz="1250" dirty="0"/>
          </a:p>
        </p:txBody>
      </p:sp>
      <p:sp>
        <p:nvSpPr>
          <p:cNvPr id="18" name="Text 16"/>
          <p:cNvSpPr/>
          <p:nvPr/>
        </p:nvSpPr>
        <p:spPr>
          <a:xfrm>
            <a:off x="7383899" y="3203019"/>
            <a:ext cx="6696551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Stagnation longue, arrêts nets, progression régulière pour identifier les profils à risque</a:t>
            </a:r>
            <a:endParaRPr lang="en-US" sz="1050" dirty="0"/>
          </a:p>
        </p:txBody>
      </p:sp>
      <p:sp>
        <p:nvSpPr>
          <p:cNvPr id="19" name="Text 17"/>
          <p:cNvSpPr/>
          <p:nvPr/>
        </p:nvSpPr>
        <p:spPr>
          <a:xfrm>
            <a:off x="549950" y="3663553"/>
            <a:ext cx="137398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ed Hat Text Light" pitchFamily="34" charset="0"/>
                <a:ea typeface="Red Hat Text Light" pitchFamily="34" charset="-122"/>
                <a:cs typeface="Red Hat Text Light" pitchFamily="34" charset="-120"/>
              </a:rPr>
              <a:t>03</a:t>
            </a:r>
            <a:endParaRPr lang="en-US" sz="1050" dirty="0"/>
          </a:p>
        </p:txBody>
      </p:sp>
      <p:sp>
        <p:nvSpPr>
          <p:cNvPr id="20" name="Shape 18"/>
          <p:cNvSpPr/>
          <p:nvPr/>
        </p:nvSpPr>
        <p:spPr>
          <a:xfrm>
            <a:off x="549950" y="3881795"/>
            <a:ext cx="6696551" cy="15240"/>
          </a:xfrm>
          <a:prstGeom prst="rect">
            <a:avLst/>
          </a:prstGeom>
          <a:solidFill>
            <a:srgbClr val="F5A3A3"/>
          </a:solidFill>
          <a:ln/>
        </p:spPr>
      </p:sp>
      <p:sp>
        <p:nvSpPr>
          <p:cNvPr id="21" name="Text 19"/>
          <p:cNvSpPr/>
          <p:nvPr/>
        </p:nvSpPr>
        <p:spPr>
          <a:xfrm>
            <a:off x="549950" y="3980974"/>
            <a:ext cx="3312914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Analyse de l'impact du feedback pédagogique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549950" y="4265533"/>
            <a:ext cx="6696551" cy="44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Délais de correction des TP, volume de TP corrigés, niveaux de notes et lien avec la poursuite ou non du parcours</a:t>
            </a:r>
            <a:endParaRPr lang="en-US" sz="1050" dirty="0"/>
          </a:p>
        </p:txBody>
      </p:sp>
      <p:sp>
        <p:nvSpPr>
          <p:cNvPr id="23" name="Text 21"/>
          <p:cNvSpPr/>
          <p:nvPr/>
        </p:nvSpPr>
        <p:spPr>
          <a:xfrm>
            <a:off x="7383899" y="3663553"/>
            <a:ext cx="137398" cy="171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ed Hat Text Light" pitchFamily="34" charset="0"/>
                <a:ea typeface="Red Hat Text Light" pitchFamily="34" charset="-122"/>
                <a:cs typeface="Red Hat Text Light" pitchFamily="34" charset="-120"/>
              </a:rPr>
              <a:t>04</a:t>
            </a:r>
            <a:endParaRPr lang="en-US" sz="1050" dirty="0"/>
          </a:p>
        </p:txBody>
      </p:sp>
      <p:sp>
        <p:nvSpPr>
          <p:cNvPr id="24" name="Shape 22"/>
          <p:cNvSpPr/>
          <p:nvPr/>
        </p:nvSpPr>
        <p:spPr>
          <a:xfrm>
            <a:off x="7383899" y="3881795"/>
            <a:ext cx="6696551" cy="15240"/>
          </a:xfrm>
          <a:prstGeom prst="rect">
            <a:avLst/>
          </a:prstGeom>
          <a:solidFill>
            <a:srgbClr val="F5A3A3"/>
          </a:solidFill>
          <a:ln/>
        </p:spPr>
      </p:sp>
      <p:sp>
        <p:nvSpPr>
          <p:cNvPr id="25" name="Text 23"/>
          <p:cNvSpPr/>
          <p:nvPr/>
        </p:nvSpPr>
        <p:spPr>
          <a:xfrm>
            <a:off x="7383899" y="3980974"/>
            <a:ext cx="2411016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Construction d'un score de risque</a:t>
            </a:r>
            <a:endParaRPr lang="en-US" sz="1250" dirty="0"/>
          </a:p>
        </p:txBody>
      </p:sp>
      <p:sp>
        <p:nvSpPr>
          <p:cNvPr id="26" name="Text 24"/>
          <p:cNvSpPr/>
          <p:nvPr/>
        </p:nvSpPr>
        <p:spPr>
          <a:xfrm>
            <a:off x="7383899" y="4265533"/>
            <a:ext cx="6696551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Score de risque de décrochage pour prioriser les relances et l'accompagnement</a:t>
            </a: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549950" y="5014913"/>
            <a:ext cx="3498413" cy="242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F5A3A3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Pistes d'action concrètes à moyen terme</a:t>
            </a:r>
            <a:endParaRPr lang="en-US" sz="1500" dirty="0"/>
          </a:p>
        </p:txBody>
      </p:sp>
      <p:pic>
        <p:nvPicPr>
          <p:cNvPr id="2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9950" y="5463659"/>
            <a:ext cx="4510088" cy="549950"/>
          </a:xfrm>
          <a:prstGeom prst="rect">
            <a:avLst/>
          </a:prstGeom>
        </p:spPr>
      </p:pic>
      <p:sp>
        <p:nvSpPr>
          <p:cNvPr id="29" name="Text 26"/>
          <p:cNvSpPr/>
          <p:nvPr/>
        </p:nvSpPr>
        <p:spPr>
          <a:xfrm>
            <a:off x="687348" y="6151007"/>
            <a:ext cx="1979295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Standardiser les indicateurs</a:t>
            </a:r>
            <a:endParaRPr lang="en-US" sz="1250" dirty="0"/>
          </a:p>
        </p:txBody>
      </p:sp>
      <p:sp>
        <p:nvSpPr>
          <p:cNvPr id="30" name="Text 27"/>
          <p:cNvSpPr/>
          <p:nvPr/>
        </p:nvSpPr>
        <p:spPr>
          <a:xfrm>
            <a:off x="687348" y="6435566"/>
            <a:ext cx="4235291" cy="44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Quelques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indicateurs de pilotage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à suivre par formation (progression, TP corrigés, CA reconnu, marge)</a:t>
            </a:r>
            <a:endParaRPr lang="en-US" sz="1050" dirty="0"/>
          </a:p>
        </p:txBody>
      </p:sp>
      <p:pic>
        <p:nvPicPr>
          <p:cNvPr id="3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0037" y="5463659"/>
            <a:ext cx="4510207" cy="549950"/>
          </a:xfrm>
          <a:prstGeom prst="rect">
            <a:avLst/>
          </a:prstGeom>
        </p:spPr>
      </p:pic>
      <p:sp>
        <p:nvSpPr>
          <p:cNvPr id="32" name="Text 28"/>
          <p:cNvSpPr/>
          <p:nvPr/>
        </p:nvSpPr>
        <p:spPr>
          <a:xfrm>
            <a:off x="5197435" y="6151007"/>
            <a:ext cx="1640562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Lancer des tests ciblés</a:t>
            </a:r>
            <a:endParaRPr lang="en-US" sz="1250" dirty="0"/>
          </a:p>
        </p:txBody>
      </p:sp>
      <p:sp>
        <p:nvSpPr>
          <p:cNvPr id="33" name="Text 29"/>
          <p:cNvSpPr/>
          <p:nvPr/>
        </p:nvSpPr>
        <p:spPr>
          <a:xfrm>
            <a:off x="5197435" y="6435566"/>
            <a:ext cx="4235410" cy="44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Sur les formations en difficulté (par exemple CAP Métiers de la mode) :</a:t>
            </a:r>
            <a:endParaRPr lang="en-US" sz="1050" dirty="0"/>
          </a:p>
        </p:txBody>
      </p:sp>
      <p:sp>
        <p:nvSpPr>
          <p:cNvPr id="34" name="Text 30"/>
          <p:cNvSpPr/>
          <p:nvPr/>
        </p:nvSpPr>
        <p:spPr>
          <a:xfrm>
            <a:off x="5197435" y="6958013"/>
            <a:ext cx="4235410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Relances personnalisées après X jours d'inactivité</a:t>
            </a:r>
            <a:endParaRPr lang="en-US" sz="1050" dirty="0"/>
          </a:p>
        </p:txBody>
      </p:sp>
      <p:sp>
        <p:nvSpPr>
          <p:cNvPr id="35" name="Text 31"/>
          <p:cNvSpPr/>
          <p:nvPr/>
        </p:nvSpPr>
        <p:spPr>
          <a:xfrm>
            <a:off x="5197435" y="7226141"/>
            <a:ext cx="4235410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TP ou jalons obligatoires plus tôt dans le parcours</a:t>
            </a:r>
            <a:endParaRPr lang="en-US" sz="1050" dirty="0"/>
          </a:p>
        </p:txBody>
      </p:sp>
      <p:sp>
        <p:nvSpPr>
          <p:cNvPr id="36" name="Text 32"/>
          <p:cNvSpPr/>
          <p:nvPr/>
        </p:nvSpPr>
        <p:spPr>
          <a:xfrm>
            <a:off x="5197435" y="7494270"/>
            <a:ext cx="4235410" cy="220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Renforcement du coaching ou du feedback</a:t>
            </a:r>
            <a:endParaRPr lang="en-US" sz="1050" dirty="0"/>
          </a:p>
        </p:txBody>
      </p:sp>
      <p:pic>
        <p:nvPicPr>
          <p:cNvPr id="3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0244" y="5463659"/>
            <a:ext cx="4510088" cy="549950"/>
          </a:xfrm>
          <a:prstGeom prst="rect">
            <a:avLst/>
          </a:prstGeom>
        </p:spPr>
      </p:pic>
      <p:sp>
        <p:nvSpPr>
          <p:cNvPr id="38" name="Text 33"/>
          <p:cNvSpPr/>
          <p:nvPr/>
        </p:nvSpPr>
        <p:spPr>
          <a:xfrm>
            <a:off x="9707642" y="6151007"/>
            <a:ext cx="1617464" cy="202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Amélioration continue</a:t>
            </a:r>
            <a:endParaRPr lang="en-US" sz="1250" dirty="0"/>
          </a:p>
        </p:txBody>
      </p:sp>
      <p:sp>
        <p:nvSpPr>
          <p:cNvPr id="39" name="Text 34"/>
          <p:cNvSpPr/>
          <p:nvPr/>
        </p:nvSpPr>
        <p:spPr>
          <a:xfrm>
            <a:off x="9707642" y="6435566"/>
            <a:ext cx="4235291" cy="440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Mettre en place une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boucle d'amélioration continue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: tester → mesurer l'impact sur la progression et la complétion → ajuster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2025-12-03T16:18:54Z</dcterms:created>
  <dcterms:modified xsi:type="dcterms:W3CDTF">2025-12-03T16:18:54Z</dcterms:modified>
</cp:coreProperties>
</file>